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8"/>
  </p:notesMasterIdLst>
  <p:sldIdLst>
    <p:sldId id="306" r:id="rId2"/>
    <p:sldId id="307" r:id="rId3"/>
    <p:sldId id="316" r:id="rId4"/>
    <p:sldId id="308" r:id="rId5"/>
    <p:sldId id="321" r:id="rId6"/>
    <p:sldId id="320" r:id="rId7"/>
    <p:sldId id="319" r:id="rId8"/>
    <p:sldId id="318" r:id="rId9"/>
    <p:sldId id="322" r:id="rId10"/>
    <p:sldId id="317" r:id="rId11"/>
    <p:sldId id="315" r:id="rId12"/>
    <p:sldId id="314" r:id="rId13"/>
    <p:sldId id="313" r:id="rId14"/>
    <p:sldId id="311" r:id="rId15"/>
    <p:sldId id="312" r:id="rId16"/>
    <p:sldId id="310" r:id="rId17"/>
    <p:sldId id="309" r:id="rId18"/>
    <p:sldId id="324" r:id="rId19"/>
    <p:sldId id="325" r:id="rId20"/>
    <p:sldId id="328" r:id="rId21"/>
    <p:sldId id="327" r:id="rId22"/>
    <p:sldId id="326" r:id="rId23"/>
    <p:sldId id="329" r:id="rId24"/>
    <p:sldId id="331" r:id="rId25"/>
    <p:sldId id="330" r:id="rId26"/>
    <p:sldId id="32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9689" autoAdjust="0"/>
  </p:normalViewPr>
  <p:slideViewPr>
    <p:cSldViewPr snapToGrid="0">
      <p:cViewPr varScale="1">
        <p:scale>
          <a:sx n="73" d="100"/>
          <a:sy n="73" d="100"/>
        </p:scale>
        <p:origin x="76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24BCB-8023-4ECD-9F47-A439E88273EF}"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AC137-F446-4E34-B104-0AFCE4EF7D77}" type="slidenum">
              <a:rPr lang="en-US" smtClean="0"/>
              <a:t>‹#›</a:t>
            </a:fld>
            <a:endParaRPr lang="en-US"/>
          </a:p>
        </p:txBody>
      </p:sp>
    </p:spTree>
    <p:extLst>
      <p:ext uri="{BB962C8B-B14F-4D97-AF65-F5344CB8AC3E}">
        <p14:creationId xmlns:p14="http://schemas.microsoft.com/office/powerpoint/2010/main" val="153944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AC137-F446-4E34-B104-0AFCE4EF7D77}" type="slidenum">
              <a:rPr lang="en-US" smtClean="0"/>
              <a:t>1</a:t>
            </a:fld>
            <a:endParaRPr lang="en-US"/>
          </a:p>
        </p:txBody>
      </p:sp>
    </p:spTree>
    <p:extLst>
      <p:ext uri="{BB962C8B-B14F-4D97-AF65-F5344CB8AC3E}">
        <p14:creationId xmlns:p14="http://schemas.microsoft.com/office/powerpoint/2010/main" val="267378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530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266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2428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13910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172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6656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579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24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952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547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0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099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691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681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597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5/23/2026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997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124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5/23/2026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43072494"/>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A900-DBFD-D42A-3C44-D44330B6F8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F2BBB3-78E1-4809-F8AF-F731817C0C5A}"/>
              </a:ext>
            </a:extLst>
          </p:cNvPr>
          <p:cNvSpPr txBox="1"/>
          <p:nvPr/>
        </p:nvSpPr>
        <p:spPr>
          <a:xfrm>
            <a:off x="96982" y="1801091"/>
            <a:ext cx="11998035" cy="1938992"/>
          </a:xfrm>
          <a:prstGeom prst="rect">
            <a:avLst/>
          </a:prstGeom>
          <a:noFill/>
        </p:spPr>
        <p:txBody>
          <a:bodyPr wrap="square" rtlCol="0">
            <a:spAutoFit/>
          </a:bodyPr>
          <a:lstStyle/>
          <a:p>
            <a:pPr algn="ctr"/>
            <a:r>
              <a:rPr lang="en-US" sz="6000" b="1" dirty="0"/>
              <a:t>Strength from Within:</a:t>
            </a:r>
          </a:p>
          <a:p>
            <a:pPr algn="ctr"/>
            <a:r>
              <a:rPr lang="en-US" sz="6000" b="1" dirty="0"/>
              <a:t>Building a Strong Spirit</a:t>
            </a:r>
          </a:p>
        </p:txBody>
      </p:sp>
    </p:spTree>
    <p:extLst>
      <p:ext uri="{BB962C8B-B14F-4D97-AF65-F5344CB8AC3E}">
        <p14:creationId xmlns:p14="http://schemas.microsoft.com/office/powerpoint/2010/main" val="282323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283AA-2B48-4719-EC23-04554A6E4E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5FB1FA-515D-EC08-66F2-F72BE35BCE06}"/>
              </a:ext>
            </a:extLst>
          </p:cNvPr>
          <p:cNvSpPr txBox="1"/>
          <p:nvPr/>
        </p:nvSpPr>
        <p:spPr>
          <a:xfrm>
            <a:off x="1441308" y="2726776"/>
            <a:ext cx="9529011" cy="1692771"/>
          </a:xfrm>
          <a:prstGeom prst="rect">
            <a:avLst/>
          </a:prstGeom>
          <a:noFill/>
        </p:spPr>
        <p:txBody>
          <a:bodyPr wrap="square" rtlCol="0">
            <a:spAutoFit/>
          </a:bodyPr>
          <a:lstStyle/>
          <a:p>
            <a:r>
              <a:rPr lang="en-US" sz="4000" b="1" dirty="0"/>
              <a:t>The </a:t>
            </a:r>
            <a:r>
              <a:rPr lang="en-US" sz="4000" b="1" i="1" u="sng" dirty="0"/>
              <a:t>spirit</a:t>
            </a:r>
            <a:r>
              <a:rPr lang="en-US" sz="4000" b="1" dirty="0"/>
              <a:t> of man is the lamp of the Lord, searching all his innermost parts.</a:t>
            </a:r>
          </a:p>
          <a:p>
            <a:pPr algn="r"/>
            <a:r>
              <a:rPr lang="en-US" sz="2400" b="1" dirty="0"/>
              <a:t>Proverbs 20:27</a:t>
            </a:r>
            <a:endParaRPr lang="en-US" sz="2400" dirty="0"/>
          </a:p>
        </p:txBody>
      </p:sp>
    </p:spTree>
    <p:extLst>
      <p:ext uri="{BB962C8B-B14F-4D97-AF65-F5344CB8AC3E}">
        <p14:creationId xmlns:p14="http://schemas.microsoft.com/office/powerpoint/2010/main" val="121534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DFC8D-78A2-4FC7-F879-C4A9B185D7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3961D8-8E92-F71A-1C16-1ACEE9893DE7}"/>
              </a:ext>
            </a:extLst>
          </p:cNvPr>
          <p:cNvSpPr txBox="1"/>
          <p:nvPr/>
        </p:nvSpPr>
        <p:spPr>
          <a:xfrm>
            <a:off x="1395664" y="2033338"/>
            <a:ext cx="9637294" cy="1692771"/>
          </a:xfrm>
          <a:prstGeom prst="rect">
            <a:avLst/>
          </a:prstGeom>
          <a:noFill/>
        </p:spPr>
        <p:txBody>
          <a:bodyPr wrap="square" rtlCol="0">
            <a:spAutoFit/>
          </a:bodyPr>
          <a:lstStyle/>
          <a:p>
            <a:r>
              <a:rPr lang="en-US" sz="4000" b="1" dirty="0"/>
              <a:t>The Spirit himself bears witness with our spirit that we are children of God.</a:t>
            </a:r>
          </a:p>
          <a:p>
            <a:pPr algn="r"/>
            <a:r>
              <a:rPr lang="en-US" sz="2400" b="1" dirty="0"/>
              <a:t>Romans 8:16</a:t>
            </a:r>
          </a:p>
        </p:txBody>
      </p:sp>
    </p:spTree>
    <p:extLst>
      <p:ext uri="{BB962C8B-B14F-4D97-AF65-F5344CB8AC3E}">
        <p14:creationId xmlns:p14="http://schemas.microsoft.com/office/powerpoint/2010/main" val="100726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DB3D7-E40A-B3E0-31DB-0E01E85D92A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AC24B2-9078-84AF-E8C9-F62FA826AC8A}"/>
              </a:ext>
            </a:extLst>
          </p:cNvPr>
          <p:cNvSpPr txBox="1"/>
          <p:nvPr/>
        </p:nvSpPr>
        <p:spPr>
          <a:xfrm>
            <a:off x="1120941" y="1683468"/>
            <a:ext cx="9950117" cy="3231654"/>
          </a:xfrm>
          <a:prstGeom prst="rect">
            <a:avLst/>
          </a:prstGeom>
          <a:noFill/>
        </p:spPr>
        <p:txBody>
          <a:bodyPr wrap="square" rtlCol="0">
            <a:spAutoFit/>
          </a:bodyPr>
          <a:lstStyle/>
          <a:p>
            <a:r>
              <a:rPr lang="en-US" sz="3600" b="1" dirty="0"/>
              <a:t>… that according to the riches of his glory he may grant you to be strengthened with power through his Spirit in your inner being, so that Christ may dwell in your hearts through faith....</a:t>
            </a:r>
          </a:p>
          <a:p>
            <a:pPr algn="r"/>
            <a:r>
              <a:rPr lang="en-US" sz="2400" b="1" dirty="0"/>
              <a:t>Ephesians 3:16-17</a:t>
            </a:r>
            <a:endParaRPr lang="en-US" sz="2400" dirty="0"/>
          </a:p>
        </p:txBody>
      </p:sp>
    </p:spTree>
    <p:extLst>
      <p:ext uri="{BB962C8B-B14F-4D97-AF65-F5344CB8AC3E}">
        <p14:creationId xmlns:p14="http://schemas.microsoft.com/office/powerpoint/2010/main" val="152577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44B3-200C-E4BC-0C40-E86688DD973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470DA5-CD74-EE6F-FFBC-AA649E1F9400}"/>
              </a:ext>
            </a:extLst>
          </p:cNvPr>
          <p:cNvSpPr txBox="1"/>
          <p:nvPr/>
        </p:nvSpPr>
        <p:spPr>
          <a:xfrm>
            <a:off x="1600200" y="2921168"/>
            <a:ext cx="8783052" cy="1015663"/>
          </a:xfrm>
          <a:prstGeom prst="rect">
            <a:avLst/>
          </a:prstGeom>
          <a:noFill/>
        </p:spPr>
        <p:txBody>
          <a:bodyPr wrap="square" rtlCol="0">
            <a:spAutoFit/>
          </a:bodyPr>
          <a:lstStyle/>
          <a:p>
            <a:r>
              <a:rPr lang="en-US" sz="3600" b="1" dirty="0"/>
              <a:t>By sorrow of heart the spirit is crushed.</a:t>
            </a:r>
          </a:p>
          <a:p>
            <a:pPr algn="r"/>
            <a:r>
              <a:rPr lang="en-US" sz="2400" b="1" dirty="0"/>
              <a:t>Proverbs 15:13</a:t>
            </a:r>
            <a:endParaRPr lang="en-US" sz="2400" dirty="0"/>
          </a:p>
        </p:txBody>
      </p:sp>
    </p:spTree>
    <p:extLst>
      <p:ext uri="{BB962C8B-B14F-4D97-AF65-F5344CB8AC3E}">
        <p14:creationId xmlns:p14="http://schemas.microsoft.com/office/powerpoint/2010/main" val="157028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185EB-B94F-B347-B9AF-724D78D74B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DF9B38-8571-9119-D4BA-2E44E73C6783}"/>
              </a:ext>
            </a:extLst>
          </p:cNvPr>
          <p:cNvSpPr txBox="1"/>
          <p:nvPr/>
        </p:nvSpPr>
        <p:spPr>
          <a:xfrm>
            <a:off x="1247273" y="2934730"/>
            <a:ext cx="9697453" cy="2123658"/>
          </a:xfrm>
          <a:prstGeom prst="rect">
            <a:avLst/>
          </a:prstGeom>
          <a:noFill/>
        </p:spPr>
        <p:txBody>
          <a:bodyPr wrap="square" rtlCol="0">
            <a:spAutoFit/>
          </a:bodyPr>
          <a:lstStyle/>
          <a:p>
            <a:r>
              <a:rPr lang="en-US" sz="3600" b="1" dirty="0"/>
              <a:t>“It is written, “‘Man shall not live by bread alone, but by every word that comes from the mouth of God.’”</a:t>
            </a:r>
          </a:p>
          <a:p>
            <a:pPr algn="r"/>
            <a:r>
              <a:rPr lang="en-US" sz="2400" b="1" dirty="0"/>
              <a:t>Matthew 4:4</a:t>
            </a:r>
            <a:endParaRPr lang="en-US" sz="2400" dirty="0"/>
          </a:p>
        </p:txBody>
      </p:sp>
      <p:sp>
        <p:nvSpPr>
          <p:cNvPr id="3" name="TextBox 2">
            <a:extLst>
              <a:ext uri="{FF2B5EF4-FFF2-40B4-BE49-F238E27FC236}">
                <a16:creationId xmlns:a16="http://schemas.microsoft.com/office/drawing/2014/main" id="{93A46A5C-568D-E69A-9A86-E5CE1A7A5553}"/>
              </a:ext>
            </a:extLst>
          </p:cNvPr>
          <p:cNvSpPr txBox="1"/>
          <p:nvPr/>
        </p:nvSpPr>
        <p:spPr>
          <a:xfrm>
            <a:off x="0" y="1213945"/>
            <a:ext cx="12192000" cy="1015663"/>
          </a:xfrm>
          <a:prstGeom prst="rect">
            <a:avLst/>
          </a:prstGeom>
          <a:noFill/>
        </p:spPr>
        <p:txBody>
          <a:bodyPr wrap="square" rtlCol="0">
            <a:spAutoFit/>
          </a:bodyPr>
          <a:lstStyle/>
          <a:p>
            <a:pPr algn="ctr"/>
            <a:r>
              <a:rPr lang="en-US" sz="6000" b="1" dirty="0"/>
              <a:t>God’s Word</a:t>
            </a:r>
          </a:p>
        </p:txBody>
      </p:sp>
    </p:spTree>
    <p:extLst>
      <p:ext uri="{BB962C8B-B14F-4D97-AF65-F5344CB8AC3E}">
        <p14:creationId xmlns:p14="http://schemas.microsoft.com/office/powerpoint/2010/main" val="136329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0BB57-544F-3790-A68D-4A7141A3B6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4B557A-9627-CCE8-CCF9-9C906EA07749}"/>
              </a:ext>
            </a:extLst>
          </p:cNvPr>
          <p:cNvSpPr txBox="1"/>
          <p:nvPr/>
        </p:nvSpPr>
        <p:spPr>
          <a:xfrm>
            <a:off x="122321" y="1843950"/>
            <a:ext cx="11947358" cy="3170099"/>
          </a:xfrm>
          <a:prstGeom prst="rect">
            <a:avLst/>
          </a:prstGeom>
          <a:noFill/>
        </p:spPr>
        <p:txBody>
          <a:bodyPr wrap="square" rtlCol="0">
            <a:spAutoFit/>
          </a:bodyPr>
          <a:lstStyle/>
          <a:p>
            <a:pPr algn="ctr"/>
            <a:r>
              <a:rPr lang="en-US" sz="4000" b="1" dirty="0"/>
              <a:t>Living a sinful lifestyle</a:t>
            </a:r>
          </a:p>
          <a:p>
            <a:pPr algn="ctr"/>
            <a:r>
              <a:rPr lang="en-US" sz="4000" b="1" dirty="0"/>
              <a:t>weakens our spirit.</a:t>
            </a:r>
          </a:p>
          <a:p>
            <a:pPr algn="ctr"/>
            <a:endParaRPr lang="en-US" sz="4000" b="1" dirty="0"/>
          </a:p>
          <a:p>
            <a:pPr algn="ctr"/>
            <a:r>
              <a:rPr lang="en-US" sz="4000" b="1" dirty="0"/>
              <a:t>Avoiding such a lifestyle</a:t>
            </a:r>
          </a:p>
          <a:p>
            <a:pPr algn="ctr"/>
            <a:r>
              <a:rPr lang="en-US" sz="4000" b="1" dirty="0"/>
              <a:t>Strengthens the spirit.</a:t>
            </a:r>
          </a:p>
        </p:txBody>
      </p:sp>
    </p:spTree>
    <p:extLst>
      <p:ext uri="{BB962C8B-B14F-4D97-AF65-F5344CB8AC3E}">
        <p14:creationId xmlns:p14="http://schemas.microsoft.com/office/powerpoint/2010/main" val="214214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4257-A637-35B2-7B5E-FD587F6316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7D2712-A89F-070F-E61D-B63A739E6956}"/>
              </a:ext>
            </a:extLst>
          </p:cNvPr>
          <p:cNvSpPr txBox="1"/>
          <p:nvPr/>
        </p:nvSpPr>
        <p:spPr>
          <a:xfrm>
            <a:off x="128337" y="1828800"/>
            <a:ext cx="11935326" cy="830997"/>
          </a:xfrm>
          <a:prstGeom prst="rect">
            <a:avLst/>
          </a:prstGeom>
          <a:noFill/>
        </p:spPr>
        <p:txBody>
          <a:bodyPr wrap="square" rtlCol="0">
            <a:spAutoFit/>
          </a:bodyPr>
          <a:lstStyle/>
          <a:p>
            <a:pPr algn="ctr"/>
            <a:r>
              <a:rPr lang="en-US" sz="4800" b="1" dirty="0"/>
              <a:t>Walk in the Spirit</a:t>
            </a:r>
          </a:p>
        </p:txBody>
      </p:sp>
      <p:sp>
        <p:nvSpPr>
          <p:cNvPr id="3" name="TextBox 2">
            <a:extLst>
              <a:ext uri="{FF2B5EF4-FFF2-40B4-BE49-F238E27FC236}">
                <a16:creationId xmlns:a16="http://schemas.microsoft.com/office/drawing/2014/main" id="{D22E5080-8467-FBE3-36A8-5248FA5F0D3D}"/>
              </a:ext>
            </a:extLst>
          </p:cNvPr>
          <p:cNvSpPr txBox="1"/>
          <p:nvPr/>
        </p:nvSpPr>
        <p:spPr>
          <a:xfrm>
            <a:off x="1479883" y="3067253"/>
            <a:ext cx="9553074" cy="1569660"/>
          </a:xfrm>
          <a:prstGeom prst="rect">
            <a:avLst/>
          </a:prstGeom>
          <a:noFill/>
        </p:spPr>
        <p:txBody>
          <a:bodyPr wrap="square" rtlCol="0">
            <a:spAutoFit/>
          </a:bodyPr>
          <a:lstStyle/>
          <a:p>
            <a:r>
              <a:rPr lang="en-US" sz="3600" b="1" dirty="0"/>
              <a:t>But I say, walk by the Spirit, and you will not gratify the desires of the flesh.</a:t>
            </a:r>
          </a:p>
          <a:p>
            <a:pPr algn="r"/>
            <a:r>
              <a:rPr lang="en-US" sz="2400" b="1" dirty="0" err="1"/>
              <a:t>Galations</a:t>
            </a:r>
            <a:r>
              <a:rPr lang="en-US" sz="2400" b="1" dirty="0"/>
              <a:t> 5:16</a:t>
            </a:r>
            <a:endParaRPr lang="en-US" sz="2400" dirty="0"/>
          </a:p>
        </p:txBody>
      </p:sp>
    </p:spTree>
    <p:extLst>
      <p:ext uri="{BB962C8B-B14F-4D97-AF65-F5344CB8AC3E}">
        <p14:creationId xmlns:p14="http://schemas.microsoft.com/office/powerpoint/2010/main" val="155488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20185-267F-FBB0-8625-3ADDCF62E1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70BA4D-04BF-996A-F238-5A87F9A989EE}"/>
              </a:ext>
            </a:extLst>
          </p:cNvPr>
          <p:cNvSpPr txBox="1"/>
          <p:nvPr/>
        </p:nvSpPr>
        <p:spPr>
          <a:xfrm>
            <a:off x="110289" y="1514271"/>
            <a:ext cx="11971421" cy="830997"/>
          </a:xfrm>
          <a:prstGeom prst="rect">
            <a:avLst/>
          </a:prstGeom>
          <a:noFill/>
        </p:spPr>
        <p:txBody>
          <a:bodyPr wrap="square" rtlCol="0">
            <a:spAutoFit/>
          </a:bodyPr>
          <a:lstStyle/>
          <a:p>
            <a:pPr algn="ctr"/>
            <a:r>
              <a:rPr lang="en-US" sz="4800" b="1" dirty="0"/>
              <a:t>Prayer</a:t>
            </a:r>
            <a:endParaRPr lang="en-US" sz="4800" dirty="0"/>
          </a:p>
        </p:txBody>
      </p:sp>
      <p:sp>
        <p:nvSpPr>
          <p:cNvPr id="3" name="TextBox 2">
            <a:extLst>
              <a:ext uri="{FF2B5EF4-FFF2-40B4-BE49-F238E27FC236}">
                <a16:creationId xmlns:a16="http://schemas.microsoft.com/office/drawing/2014/main" id="{41B8A376-EFD8-3886-3BFF-DEAA65BBCB3D}"/>
              </a:ext>
            </a:extLst>
          </p:cNvPr>
          <p:cNvSpPr txBox="1"/>
          <p:nvPr/>
        </p:nvSpPr>
        <p:spPr>
          <a:xfrm>
            <a:off x="110289" y="3042745"/>
            <a:ext cx="12081711" cy="1323439"/>
          </a:xfrm>
          <a:prstGeom prst="rect">
            <a:avLst/>
          </a:prstGeom>
          <a:noFill/>
        </p:spPr>
        <p:txBody>
          <a:bodyPr wrap="square" rtlCol="0">
            <a:spAutoFit/>
          </a:bodyPr>
          <a:lstStyle/>
          <a:p>
            <a:pPr algn="ctr"/>
            <a:r>
              <a:rPr lang="en-US" sz="4000" b="1" dirty="0"/>
              <a:t>1 Thessalonians 5:17 says:</a:t>
            </a:r>
          </a:p>
          <a:p>
            <a:pPr algn="ctr"/>
            <a:r>
              <a:rPr lang="en-US" sz="4000" b="1" dirty="0"/>
              <a:t>“Pray without ceasing.”</a:t>
            </a:r>
          </a:p>
        </p:txBody>
      </p:sp>
    </p:spTree>
    <p:extLst>
      <p:ext uri="{BB962C8B-B14F-4D97-AF65-F5344CB8AC3E}">
        <p14:creationId xmlns:p14="http://schemas.microsoft.com/office/powerpoint/2010/main" val="123943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384B-9913-D4DA-11F8-60C49CFE71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D64658-D7F0-EB52-754B-A35F0490DCCF}"/>
              </a:ext>
            </a:extLst>
          </p:cNvPr>
          <p:cNvSpPr txBox="1"/>
          <p:nvPr/>
        </p:nvSpPr>
        <p:spPr>
          <a:xfrm>
            <a:off x="0" y="1570232"/>
            <a:ext cx="12031579" cy="830997"/>
          </a:xfrm>
          <a:prstGeom prst="rect">
            <a:avLst/>
          </a:prstGeom>
          <a:noFill/>
        </p:spPr>
        <p:txBody>
          <a:bodyPr wrap="square" rtlCol="0">
            <a:spAutoFit/>
          </a:bodyPr>
          <a:lstStyle/>
          <a:p>
            <a:pPr algn="ctr"/>
            <a:r>
              <a:rPr lang="en-US" sz="4800" b="1" dirty="0"/>
              <a:t>Obedience to God’s Directions.</a:t>
            </a:r>
          </a:p>
        </p:txBody>
      </p:sp>
      <p:sp>
        <p:nvSpPr>
          <p:cNvPr id="3" name="TextBox 2">
            <a:extLst>
              <a:ext uri="{FF2B5EF4-FFF2-40B4-BE49-F238E27FC236}">
                <a16:creationId xmlns:a16="http://schemas.microsoft.com/office/drawing/2014/main" id="{413A80FB-6937-9507-98BC-8CD8D7B566E8}"/>
              </a:ext>
            </a:extLst>
          </p:cNvPr>
          <p:cNvSpPr txBox="1"/>
          <p:nvPr/>
        </p:nvSpPr>
        <p:spPr>
          <a:xfrm>
            <a:off x="1513489" y="2964055"/>
            <a:ext cx="9443545" cy="2985433"/>
          </a:xfrm>
          <a:prstGeom prst="rect">
            <a:avLst/>
          </a:prstGeom>
          <a:noFill/>
        </p:spPr>
        <p:txBody>
          <a:bodyPr wrap="square" rtlCol="0">
            <a:spAutoFit/>
          </a:bodyPr>
          <a:lstStyle/>
          <a:p>
            <a:r>
              <a:rPr lang="en-US" sz="4000" b="1" dirty="0"/>
              <a:t>If any of you lacks wisdom, let him ask God, who gives generously to all without reproach, and it will be given him.</a:t>
            </a:r>
          </a:p>
          <a:p>
            <a:pPr algn="r"/>
            <a:r>
              <a:rPr lang="en-US" sz="2800" dirty="0"/>
              <a:t>James 1:5</a:t>
            </a:r>
          </a:p>
        </p:txBody>
      </p:sp>
    </p:spTree>
    <p:extLst>
      <p:ext uri="{BB962C8B-B14F-4D97-AF65-F5344CB8AC3E}">
        <p14:creationId xmlns:p14="http://schemas.microsoft.com/office/powerpoint/2010/main" val="311933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A71BE-05A9-E8AE-2F33-78837E88D1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ACE86D-1D51-2195-847F-4C3D16A81F4F}"/>
              </a:ext>
            </a:extLst>
          </p:cNvPr>
          <p:cNvSpPr txBox="1"/>
          <p:nvPr/>
        </p:nvSpPr>
        <p:spPr>
          <a:xfrm>
            <a:off x="164431" y="1491950"/>
            <a:ext cx="11863137" cy="1446550"/>
          </a:xfrm>
          <a:prstGeom prst="rect">
            <a:avLst/>
          </a:prstGeom>
          <a:noFill/>
        </p:spPr>
        <p:txBody>
          <a:bodyPr wrap="square" rtlCol="0">
            <a:spAutoFit/>
          </a:bodyPr>
          <a:lstStyle/>
          <a:p>
            <a:pPr algn="ctr"/>
            <a:r>
              <a:rPr lang="en-US" sz="4800" b="1" dirty="0"/>
              <a:t>Guard our Hearts </a:t>
            </a:r>
          </a:p>
          <a:p>
            <a:pPr algn="ctr"/>
            <a:r>
              <a:rPr lang="en-US" sz="4000" b="1" dirty="0"/>
              <a:t>(our inner spirit)</a:t>
            </a:r>
          </a:p>
        </p:txBody>
      </p:sp>
      <p:sp>
        <p:nvSpPr>
          <p:cNvPr id="3" name="TextBox 2">
            <a:extLst>
              <a:ext uri="{FF2B5EF4-FFF2-40B4-BE49-F238E27FC236}">
                <a16:creationId xmlns:a16="http://schemas.microsoft.com/office/drawing/2014/main" id="{256D06D3-DFEA-E128-7FFD-A2B8DB39F18E}"/>
              </a:ext>
            </a:extLst>
          </p:cNvPr>
          <p:cNvSpPr txBox="1"/>
          <p:nvPr/>
        </p:nvSpPr>
        <p:spPr>
          <a:xfrm>
            <a:off x="1106906" y="3537285"/>
            <a:ext cx="10347157" cy="1569660"/>
          </a:xfrm>
          <a:prstGeom prst="rect">
            <a:avLst/>
          </a:prstGeom>
          <a:noFill/>
        </p:spPr>
        <p:txBody>
          <a:bodyPr wrap="square" rtlCol="0">
            <a:spAutoFit/>
          </a:bodyPr>
          <a:lstStyle/>
          <a:p>
            <a:r>
              <a:rPr lang="en-US" sz="3600" b="1" dirty="0"/>
              <a:t>Keep your heart with all vigilance, for from it flow the springs of life.</a:t>
            </a:r>
          </a:p>
          <a:p>
            <a:pPr algn="r"/>
            <a:r>
              <a:rPr lang="en-US" sz="2400" b="1" dirty="0"/>
              <a:t>Proverbs 4:23</a:t>
            </a:r>
            <a:endParaRPr lang="en-US" sz="2400" dirty="0"/>
          </a:p>
        </p:txBody>
      </p:sp>
    </p:spTree>
    <p:extLst>
      <p:ext uri="{BB962C8B-B14F-4D97-AF65-F5344CB8AC3E}">
        <p14:creationId xmlns:p14="http://schemas.microsoft.com/office/powerpoint/2010/main" val="270242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9044-12FC-3237-6CE5-5FA0CEA808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809AE9-7BA8-AF8F-0235-3672CD2AAB32}"/>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4175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BDED1-5976-5469-2C3A-5BD1816073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C8C7D6-30CA-BA6C-79C0-F7050F2720CD}"/>
              </a:ext>
            </a:extLst>
          </p:cNvPr>
          <p:cNvSpPr txBox="1"/>
          <p:nvPr/>
        </p:nvSpPr>
        <p:spPr>
          <a:xfrm>
            <a:off x="1825435" y="2367171"/>
            <a:ext cx="8296027" cy="2123658"/>
          </a:xfrm>
          <a:prstGeom prst="rect">
            <a:avLst/>
          </a:prstGeom>
          <a:noFill/>
        </p:spPr>
        <p:txBody>
          <a:bodyPr wrap="square" rtlCol="0">
            <a:spAutoFit/>
          </a:bodyPr>
          <a:lstStyle/>
          <a:p>
            <a:r>
              <a:rPr lang="en-US" sz="3600" b="1" dirty="0"/>
              <a:t>My flesh and my heart may fail, but God is the strength of my heart and my portion forever.</a:t>
            </a:r>
          </a:p>
          <a:p>
            <a:pPr algn="r"/>
            <a:r>
              <a:rPr lang="en-US" sz="2400" b="1" dirty="0"/>
              <a:t>Psalm 73:26</a:t>
            </a:r>
          </a:p>
        </p:txBody>
      </p:sp>
    </p:spTree>
    <p:extLst>
      <p:ext uri="{BB962C8B-B14F-4D97-AF65-F5344CB8AC3E}">
        <p14:creationId xmlns:p14="http://schemas.microsoft.com/office/powerpoint/2010/main" val="112760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B0F6F-45DD-D93E-4775-F17FA32FD48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D4D85D8-31C0-F94E-9245-1CE9D6E5F35B}"/>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184551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885C-648D-7D22-116B-3D4FBCA18F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445A8F-7039-B87F-1651-90F7AC03EA6C}"/>
              </a:ext>
            </a:extLst>
          </p:cNvPr>
          <p:cNvSpPr txBox="1"/>
          <p:nvPr/>
        </p:nvSpPr>
        <p:spPr>
          <a:xfrm>
            <a:off x="1022688" y="391311"/>
            <a:ext cx="10359188" cy="5693866"/>
          </a:xfrm>
          <a:prstGeom prst="rect">
            <a:avLst/>
          </a:prstGeom>
          <a:noFill/>
        </p:spPr>
        <p:txBody>
          <a:bodyPr wrap="square" rtlCol="0">
            <a:spAutoFit/>
          </a:bodyPr>
          <a:lstStyle/>
          <a:p>
            <a:pPr algn="ctr"/>
            <a:r>
              <a:rPr lang="en-US" sz="4400" b="1" dirty="0"/>
              <a:t>Big Idea:</a:t>
            </a:r>
          </a:p>
          <a:p>
            <a:r>
              <a:rPr lang="en-US" sz="3200" b="1" dirty="0"/>
              <a:t>True strength does not begin on the outside—it begins within. We are spirit, soul, and body, and it is our spirit that connects with God. When our spirit is weak, we are led by emotions and easily shaken by circumstances. When our spirit is strengthened through God’s Word, prayer, and obedience, we become steady and resilient. God’s Spirit works within us to guide, correct, and sustain us, enabling us to endure hardship and live faithfully from the inside out.</a:t>
            </a:r>
          </a:p>
        </p:txBody>
      </p:sp>
    </p:spTree>
    <p:extLst>
      <p:ext uri="{BB962C8B-B14F-4D97-AF65-F5344CB8AC3E}">
        <p14:creationId xmlns:p14="http://schemas.microsoft.com/office/powerpoint/2010/main" val="305120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2492-352E-9BDE-7EE7-75DB31493EEE}"/>
            </a:ext>
          </a:extLst>
        </p:cNvPr>
        <p:cNvGrpSpPr/>
        <p:nvPr/>
      </p:nvGrpSpPr>
      <p:grpSpPr>
        <a:xfrm>
          <a:off x="0" y="0"/>
          <a:ext cx="0" cy="0"/>
          <a:chOff x="0" y="0"/>
          <a:chExt cx="0" cy="0"/>
        </a:xfrm>
      </p:grpSpPr>
    </p:spTree>
    <p:extLst>
      <p:ext uri="{BB962C8B-B14F-4D97-AF65-F5344CB8AC3E}">
        <p14:creationId xmlns:p14="http://schemas.microsoft.com/office/powerpoint/2010/main" val="341225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88CD-D77A-67EA-57D4-F2FFDFA648F4}"/>
            </a:ext>
          </a:extLst>
        </p:cNvPr>
        <p:cNvGrpSpPr/>
        <p:nvPr/>
      </p:nvGrpSpPr>
      <p:grpSpPr>
        <a:xfrm>
          <a:off x="0" y="0"/>
          <a:ext cx="0" cy="0"/>
          <a:chOff x="0" y="0"/>
          <a:chExt cx="0" cy="0"/>
        </a:xfrm>
      </p:grpSpPr>
    </p:spTree>
    <p:extLst>
      <p:ext uri="{BB962C8B-B14F-4D97-AF65-F5344CB8AC3E}">
        <p14:creationId xmlns:p14="http://schemas.microsoft.com/office/powerpoint/2010/main" val="311479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7C1A-8AD4-947F-B715-4656918FE070}"/>
            </a:ext>
          </a:extLst>
        </p:cNvPr>
        <p:cNvGrpSpPr/>
        <p:nvPr/>
      </p:nvGrpSpPr>
      <p:grpSpPr>
        <a:xfrm>
          <a:off x="0" y="0"/>
          <a:ext cx="0" cy="0"/>
          <a:chOff x="0" y="0"/>
          <a:chExt cx="0" cy="0"/>
        </a:xfrm>
      </p:grpSpPr>
    </p:spTree>
    <p:extLst>
      <p:ext uri="{BB962C8B-B14F-4D97-AF65-F5344CB8AC3E}">
        <p14:creationId xmlns:p14="http://schemas.microsoft.com/office/powerpoint/2010/main" val="7573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27CF1-94F2-A71B-ED6A-BAB9111889B2}"/>
            </a:ext>
          </a:extLst>
        </p:cNvPr>
        <p:cNvGrpSpPr/>
        <p:nvPr/>
      </p:nvGrpSpPr>
      <p:grpSpPr>
        <a:xfrm>
          <a:off x="0" y="0"/>
          <a:ext cx="0" cy="0"/>
          <a:chOff x="0" y="0"/>
          <a:chExt cx="0" cy="0"/>
        </a:xfrm>
      </p:grpSpPr>
    </p:spTree>
    <p:extLst>
      <p:ext uri="{BB962C8B-B14F-4D97-AF65-F5344CB8AC3E}">
        <p14:creationId xmlns:p14="http://schemas.microsoft.com/office/powerpoint/2010/main" val="297777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695BF-E84F-33B4-2149-3765D9FFC5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D591A6-7BCD-F695-541F-A374D69ACA4E}"/>
              </a:ext>
            </a:extLst>
          </p:cNvPr>
          <p:cNvSpPr txBox="1"/>
          <p:nvPr/>
        </p:nvSpPr>
        <p:spPr>
          <a:xfrm>
            <a:off x="1217195" y="1251285"/>
            <a:ext cx="9757610" cy="3785652"/>
          </a:xfrm>
          <a:prstGeom prst="rect">
            <a:avLst/>
          </a:prstGeom>
          <a:noFill/>
        </p:spPr>
        <p:txBody>
          <a:bodyPr wrap="square" rtlCol="0">
            <a:spAutoFit/>
          </a:bodyPr>
          <a:lstStyle/>
          <a:p>
            <a:pPr algn="ctr"/>
            <a:r>
              <a:rPr lang="en-US" sz="4000" b="1" dirty="0"/>
              <a:t>God’s Word</a:t>
            </a:r>
          </a:p>
          <a:p>
            <a:pPr algn="ctr"/>
            <a:r>
              <a:rPr lang="en-US" sz="4000" b="1" dirty="0"/>
              <a:t>Avoiding a Sinful Lifestyle</a:t>
            </a:r>
          </a:p>
          <a:p>
            <a:pPr algn="ctr"/>
            <a:r>
              <a:rPr lang="en-US" sz="4000" b="1" dirty="0"/>
              <a:t>Walking in the Spirit</a:t>
            </a:r>
          </a:p>
          <a:p>
            <a:pPr algn="ctr"/>
            <a:r>
              <a:rPr lang="en-US" sz="4000" b="1" dirty="0"/>
              <a:t>Prayer</a:t>
            </a:r>
          </a:p>
          <a:p>
            <a:pPr algn="ctr"/>
            <a:r>
              <a:rPr lang="en-US" sz="4000" b="1" dirty="0"/>
              <a:t>Obedience to God’s directions</a:t>
            </a:r>
          </a:p>
          <a:p>
            <a:pPr algn="ctr"/>
            <a:r>
              <a:rPr lang="en-US" sz="4000" b="1" dirty="0"/>
              <a:t>Guarding our hearts</a:t>
            </a:r>
          </a:p>
        </p:txBody>
      </p:sp>
    </p:spTree>
    <p:extLst>
      <p:ext uri="{BB962C8B-B14F-4D97-AF65-F5344CB8AC3E}">
        <p14:creationId xmlns:p14="http://schemas.microsoft.com/office/powerpoint/2010/main" val="281178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45EC-6E50-606C-CD9E-AA567B1D10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8F676E-5061-F396-B8A2-C0AE971CBF1F}"/>
              </a:ext>
            </a:extLst>
          </p:cNvPr>
          <p:cNvSpPr txBox="1"/>
          <p:nvPr/>
        </p:nvSpPr>
        <p:spPr>
          <a:xfrm>
            <a:off x="207818" y="2474636"/>
            <a:ext cx="11984182" cy="2862322"/>
          </a:xfrm>
          <a:prstGeom prst="rect">
            <a:avLst/>
          </a:prstGeom>
          <a:noFill/>
        </p:spPr>
        <p:txBody>
          <a:bodyPr wrap="square" rtlCol="0">
            <a:spAutoFit/>
          </a:bodyPr>
          <a:lstStyle/>
          <a:p>
            <a:pPr algn="ctr"/>
            <a:r>
              <a:rPr lang="en-US" sz="6000" b="1" dirty="0"/>
              <a:t>Real strength is not outward.</a:t>
            </a:r>
            <a:r>
              <a:rPr lang="en-US" sz="6000" dirty="0"/>
              <a:t> </a:t>
            </a:r>
          </a:p>
          <a:p>
            <a:pPr algn="ctr"/>
            <a:endParaRPr lang="en-US" sz="6000" b="1" dirty="0"/>
          </a:p>
          <a:p>
            <a:pPr algn="ctr"/>
            <a:r>
              <a:rPr lang="en-US" sz="6000" b="1" dirty="0"/>
              <a:t>Real strength is inward.</a:t>
            </a:r>
            <a:endParaRPr lang="en-US" sz="6000" dirty="0"/>
          </a:p>
        </p:txBody>
      </p:sp>
    </p:spTree>
    <p:extLst>
      <p:ext uri="{BB962C8B-B14F-4D97-AF65-F5344CB8AC3E}">
        <p14:creationId xmlns:p14="http://schemas.microsoft.com/office/powerpoint/2010/main" val="231857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BE37E-6E49-9B02-452D-12528784B2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B8B33A-6037-037A-E091-8707C9263BD0}"/>
              </a:ext>
            </a:extLst>
          </p:cNvPr>
          <p:cNvSpPr txBox="1"/>
          <p:nvPr/>
        </p:nvSpPr>
        <p:spPr>
          <a:xfrm>
            <a:off x="1541589" y="2582614"/>
            <a:ext cx="8785239" cy="1692771"/>
          </a:xfrm>
          <a:prstGeom prst="rect">
            <a:avLst/>
          </a:prstGeom>
          <a:noFill/>
        </p:spPr>
        <p:txBody>
          <a:bodyPr wrap="square" rtlCol="0">
            <a:spAutoFit/>
          </a:bodyPr>
          <a:lstStyle/>
          <a:p>
            <a:pPr algn="r"/>
            <a:r>
              <a:rPr lang="en-US" sz="4000" b="1" dirty="0"/>
              <a:t>A man’s spirit will endure sickness, but a crushed spirit who can bear?</a:t>
            </a:r>
          </a:p>
          <a:p>
            <a:pPr algn="r"/>
            <a:r>
              <a:rPr lang="en-US" sz="2400" b="1" dirty="0"/>
              <a:t>Proverbs 18:14</a:t>
            </a:r>
            <a:endParaRPr lang="en-US" sz="2400" dirty="0"/>
          </a:p>
        </p:txBody>
      </p:sp>
    </p:spTree>
    <p:extLst>
      <p:ext uri="{BB962C8B-B14F-4D97-AF65-F5344CB8AC3E}">
        <p14:creationId xmlns:p14="http://schemas.microsoft.com/office/powerpoint/2010/main" val="371669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9228-60EC-6969-BC9C-C7ED30122F0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D43195-A6FB-807B-FE40-5A31BD637482}"/>
              </a:ext>
            </a:extLst>
          </p:cNvPr>
          <p:cNvPicPr>
            <a:picLocks noChangeAspect="1"/>
          </p:cNvPicPr>
          <p:nvPr/>
        </p:nvPicPr>
        <p:blipFill>
          <a:blip r:embed="rId2"/>
          <a:stretch>
            <a:fillRect/>
          </a:stretch>
        </p:blipFill>
        <p:spPr>
          <a:xfrm>
            <a:off x="1811278" y="0"/>
            <a:ext cx="8569444" cy="6858000"/>
          </a:xfrm>
          <a:prstGeom prst="rect">
            <a:avLst/>
          </a:prstGeom>
        </p:spPr>
      </p:pic>
    </p:spTree>
    <p:extLst>
      <p:ext uri="{BB962C8B-B14F-4D97-AF65-F5344CB8AC3E}">
        <p14:creationId xmlns:p14="http://schemas.microsoft.com/office/powerpoint/2010/main" val="165046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405C-72F0-8FE6-0B74-D524770A3A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5455FB-67ED-A390-6775-058379BD5B03}"/>
              </a:ext>
            </a:extLst>
          </p:cNvPr>
          <p:cNvSpPr txBox="1"/>
          <p:nvPr/>
        </p:nvSpPr>
        <p:spPr>
          <a:xfrm>
            <a:off x="134352" y="2413337"/>
            <a:ext cx="11923295" cy="1015663"/>
          </a:xfrm>
          <a:prstGeom prst="rect">
            <a:avLst/>
          </a:prstGeom>
          <a:noFill/>
        </p:spPr>
        <p:txBody>
          <a:bodyPr wrap="square" rtlCol="0">
            <a:spAutoFit/>
          </a:bodyPr>
          <a:lstStyle/>
          <a:p>
            <a:pPr algn="ctr"/>
            <a:r>
              <a:rPr lang="en-US" sz="6000" b="1" dirty="0"/>
              <a:t>How strong is your spirit?</a:t>
            </a:r>
            <a:endParaRPr lang="en-US" sz="6000" dirty="0"/>
          </a:p>
        </p:txBody>
      </p:sp>
    </p:spTree>
    <p:extLst>
      <p:ext uri="{BB962C8B-B14F-4D97-AF65-F5344CB8AC3E}">
        <p14:creationId xmlns:p14="http://schemas.microsoft.com/office/powerpoint/2010/main" val="214970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EF5F-1A7D-BAD4-D3E0-79A528E98F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AA3055-92C6-CF70-3586-740ACE539F9E}"/>
              </a:ext>
            </a:extLst>
          </p:cNvPr>
          <p:cNvSpPr txBox="1"/>
          <p:nvPr/>
        </p:nvSpPr>
        <p:spPr>
          <a:xfrm>
            <a:off x="1073294" y="1659285"/>
            <a:ext cx="9829800" cy="3539430"/>
          </a:xfrm>
          <a:prstGeom prst="rect">
            <a:avLst/>
          </a:prstGeom>
          <a:noFill/>
        </p:spPr>
        <p:txBody>
          <a:bodyPr wrap="square">
            <a:spAutoFit/>
          </a:bodyPr>
          <a:lstStyle/>
          <a:p>
            <a:r>
              <a:rPr lang="en-US" sz="4000" b="1" dirty="0"/>
              <a:t>Now may the God of peace himself sanctify you completely, and may your whole spirit and soul and body be kept blameless at the coming of our Lord Jesus Christ.</a:t>
            </a:r>
          </a:p>
          <a:p>
            <a:pPr algn="r"/>
            <a:r>
              <a:rPr lang="en-US" sz="2400" dirty="0"/>
              <a:t>1 Thessalonians 5:23</a:t>
            </a:r>
          </a:p>
        </p:txBody>
      </p:sp>
    </p:spTree>
    <p:extLst>
      <p:ext uri="{BB962C8B-B14F-4D97-AF65-F5344CB8AC3E}">
        <p14:creationId xmlns:p14="http://schemas.microsoft.com/office/powerpoint/2010/main" val="206572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22A44-02F0-3545-EF2A-1470571602C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FDFD1E-D617-CD6E-40F9-14244637EFAB}"/>
              </a:ext>
            </a:extLst>
          </p:cNvPr>
          <p:cNvSpPr txBox="1"/>
          <p:nvPr/>
        </p:nvSpPr>
        <p:spPr>
          <a:xfrm>
            <a:off x="1037198" y="1626935"/>
            <a:ext cx="9829800" cy="3293209"/>
          </a:xfrm>
          <a:prstGeom prst="rect">
            <a:avLst/>
          </a:prstGeom>
          <a:noFill/>
        </p:spPr>
        <p:txBody>
          <a:bodyPr wrap="square">
            <a:spAutoFit/>
          </a:bodyPr>
          <a:lstStyle/>
          <a:p>
            <a:r>
              <a:rPr lang="en-US" sz="3200" b="1" dirty="0"/>
              <a:t>Now may the God of peace himself sanctify you completely, and may your whole</a:t>
            </a:r>
            <a:r>
              <a:rPr lang="en-US" sz="4000" b="1" dirty="0"/>
              <a:t> </a:t>
            </a:r>
            <a:r>
              <a:rPr lang="en-US" sz="6000" b="1" u="sng" dirty="0"/>
              <a:t>spirit </a:t>
            </a:r>
            <a:r>
              <a:rPr lang="en-US" sz="3200" b="1" u="sng" dirty="0"/>
              <a:t>and</a:t>
            </a:r>
            <a:r>
              <a:rPr lang="en-US" sz="6000" b="1" u="sng" dirty="0"/>
              <a:t> soul </a:t>
            </a:r>
            <a:r>
              <a:rPr lang="en-US" sz="3200" b="1" u="sng" dirty="0"/>
              <a:t>and</a:t>
            </a:r>
            <a:r>
              <a:rPr lang="en-US" sz="6000" b="1" u="sng" dirty="0"/>
              <a:t> body</a:t>
            </a:r>
            <a:r>
              <a:rPr lang="en-US" sz="4000" b="1" dirty="0"/>
              <a:t> </a:t>
            </a:r>
            <a:r>
              <a:rPr lang="en-US" sz="3200" b="1" dirty="0"/>
              <a:t>be kept blameless at the coming of our Lord Jesus Christ.</a:t>
            </a:r>
          </a:p>
          <a:p>
            <a:pPr algn="r"/>
            <a:r>
              <a:rPr lang="en-US" sz="2400" dirty="0"/>
              <a:t>1 Thessalonians 5:23</a:t>
            </a:r>
          </a:p>
        </p:txBody>
      </p:sp>
    </p:spTree>
    <p:extLst>
      <p:ext uri="{BB962C8B-B14F-4D97-AF65-F5344CB8AC3E}">
        <p14:creationId xmlns:p14="http://schemas.microsoft.com/office/powerpoint/2010/main" val="790437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3152</TotalTime>
  <Words>482</Words>
  <Application>Microsoft Office PowerPoint</Application>
  <PresentationFormat>Widescreen</PresentationFormat>
  <Paragraphs>52</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 McCaig</dc:creator>
  <cp:lastModifiedBy>Rachelle Bennett</cp:lastModifiedBy>
  <cp:revision>94</cp:revision>
  <dcterms:created xsi:type="dcterms:W3CDTF">2022-05-18T14:19:14Z</dcterms:created>
  <dcterms:modified xsi:type="dcterms:W3CDTF">2026-05-23T19:15:22Z</dcterms:modified>
</cp:coreProperties>
</file>